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5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2" autoAdjust="0"/>
    <p:restoredTop sz="94660"/>
  </p:normalViewPr>
  <p:slideViewPr>
    <p:cSldViewPr snapToGrid="0">
      <p:cViewPr varScale="1">
        <p:scale>
          <a:sx n="77" d="100"/>
          <a:sy n="77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7289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ale jumping out of the water&#10;&#10;Description generated with very high confidence">
            <a:extLst>
              <a:ext uri="{FF2B5EF4-FFF2-40B4-BE49-F238E27FC236}">
                <a16:creationId xmlns:a16="http://schemas.microsoft.com/office/drawing/2014/main" id="{6AC0649A-72AA-4AE6-865A-516FEBD17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3E6EA-8081-4976-9861-62EC4B402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Identifying a Whale by it’s Tail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46078-B680-4C21-95F0-1F77BA11D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Comparison of various image classification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8979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2">
            <a:extLst>
              <a:ext uri="{FF2B5EF4-FFF2-40B4-BE49-F238E27FC236}">
                <a16:creationId xmlns:a16="http://schemas.microsoft.com/office/drawing/2014/main" id="{A9B9689C-AD68-44A3-BFB4-C27BBA9A69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54">
            <a:extLst>
              <a:ext uri="{FF2B5EF4-FFF2-40B4-BE49-F238E27FC236}">
                <a16:creationId xmlns:a16="http://schemas.microsoft.com/office/drawing/2014/main" id="{6E073616-E93D-4D7C-9EA1-43F1D5DF94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3C8D25-EB5E-492D-A080-79EAD220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675" y="1007902"/>
            <a:ext cx="2697479" cy="4688977"/>
          </a:xfrm>
          <a:prstGeom prst="rect">
            <a:avLst/>
          </a:prstGeom>
          <a:effectLst/>
        </p:spPr>
      </p:pic>
      <p:sp>
        <p:nvSpPr>
          <p:cNvPr id="64" name="Rectangle 58">
            <a:extLst>
              <a:ext uri="{FF2B5EF4-FFF2-40B4-BE49-F238E27FC236}">
                <a16:creationId xmlns:a16="http://schemas.microsoft.com/office/drawing/2014/main" id="{86EEAAB6-E00B-4F7A-AD69-0666D48AEF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52BB5-C688-4E69-9798-CED5D091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White Box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CEA1-26B3-44BE-B4B7-48616059A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 started by implementing 5 basic classifiers without parameter tuning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K Nearest Neighbors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SVC (C-Support SVM). C is penalty value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NuSVC: similar to SVC but uses a parameter to control the number of support vectors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Decision Tree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Random Forest (messed up… supposed to use with decision tree)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3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 descr="Source: http://cs231n.github.io/linear-classify/#svm&#10;">
            <a:extLst>
              <a:ext uri="{FF2B5EF4-FFF2-40B4-BE49-F238E27FC236}">
                <a16:creationId xmlns:a16="http://schemas.microsoft.com/office/drawing/2014/main" id="{9CB7F15C-68D3-4133-9AB1-A73068FACA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11" y="2438400"/>
            <a:ext cx="5384270" cy="200564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7A4C7-404D-41DF-9733-47A44C62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Parameter Tuning of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E3CC-FF75-4B5A-92BE-F6236337D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SVM:</a:t>
            </a:r>
          </a:p>
          <a:p>
            <a:pPr lvl="1"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Tried both rbf and linear through Grid Search</a:t>
            </a:r>
          </a:p>
          <a:p>
            <a:pPr lvl="1"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Best Para: C = 100, linear kernel</a:t>
            </a:r>
          </a:p>
          <a:p>
            <a:pPr lvl="1"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Linear kernel: the images are stretched into high-dimensional column (8100), each image is a single point in this space. Linear Classifiers computes the score of a class as a weighted sum of all of its pixels values across the column.</a:t>
            </a:r>
          </a:p>
        </p:txBody>
      </p:sp>
    </p:spTree>
    <p:extLst>
      <p:ext uri="{BB962C8B-B14F-4D97-AF65-F5344CB8AC3E}">
        <p14:creationId xmlns:p14="http://schemas.microsoft.com/office/powerpoint/2010/main" val="313149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922B851-6B16-415F-9600-DB0E665C54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A2B0B0-E6D1-4F97-A03B-5B9DC568AA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B76ED-0FF5-491D-AF85-FCA74BABB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" t="486" r="19823"/>
          <a:stretch/>
        </p:blipFill>
        <p:spPr>
          <a:xfrm>
            <a:off x="7958139" y="990600"/>
            <a:ext cx="1904772" cy="4750421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E21D77-54D4-42F2-9F79-B4B22CCA1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69516-5DC7-49A1-BE40-30E8A488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Result of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35266-616F-4A61-9816-C71F1BB7E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F1-Score avg 	0.40</a:t>
            </a:r>
          </a:p>
          <a:p>
            <a:r>
              <a:rPr lang="en-US" dirty="0">
                <a:solidFill>
                  <a:srgbClr val="FFFFFF"/>
                </a:solidFill>
              </a:rPr>
              <a:t>Precision avg 	0.44</a:t>
            </a:r>
          </a:p>
          <a:p>
            <a:r>
              <a:rPr lang="en-US" dirty="0">
                <a:solidFill>
                  <a:srgbClr val="FFFFFF"/>
                </a:solidFill>
              </a:rPr>
              <a:t>Recall avg 		0.41	</a:t>
            </a:r>
          </a:p>
          <a:p>
            <a:r>
              <a:rPr lang="en-US" dirty="0">
                <a:solidFill>
                  <a:srgbClr val="FFFFFF"/>
                </a:solidFill>
              </a:rPr>
              <a:t>For 48 classes using a linear kernel it’s not horrible but not good</a:t>
            </a:r>
          </a:p>
        </p:txBody>
      </p:sp>
    </p:spTree>
    <p:extLst>
      <p:ext uri="{BB962C8B-B14F-4D97-AF65-F5344CB8AC3E}">
        <p14:creationId xmlns:p14="http://schemas.microsoft.com/office/powerpoint/2010/main" val="326283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10E80F-9C89-42DA-AC6A-CA9F6C0FEE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955B09-6DFD-41EE-8794-648DBC50B3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809EA-67B0-47E1-B50F-1BFCF6113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631103"/>
            <a:ext cx="5307644" cy="3547387"/>
          </a:xfrm>
          <a:prstGeom prst="rect">
            <a:avLst/>
          </a:prstGeom>
          <a:effectLst/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1C8458-DBAA-4D00-98AC-E9890360D5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237D7-E07B-4B34-BD7C-A6842164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Parameter Tuning of KNN</a:t>
            </a:r>
          </a:p>
        </p:txBody>
      </p:sp>
    </p:spTree>
    <p:extLst>
      <p:ext uri="{BB962C8B-B14F-4D97-AF65-F5344CB8AC3E}">
        <p14:creationId xmlns:p14="http://schemas.microsoft.com/office/powerpoint/2010/main" val="30254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22B851-6B16-415F-9600-DB0E665C54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2B0B0-E6D1-4F97-A03B-5B9DC568AA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6E468-E0D2-4045-8AD3-E8D6707FB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53"/>
          <a:stretch/>
        </p:blipFill>
        <p:spPr>
          <a:xfrm>
            <a:off x="8032826" y="967430"/>
            <a:ext cx="1830084" cy="477359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E21D77-54D4-42F2-9F79-B4B22CCA1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2037B-619D-4EF4-8278-158EDCDF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KNN Tuning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C6ED-9AC9-4FC7-AAB8-42ED70736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F1-Score avg	0.43</a:t>
            </a:r>
          </a:p>
          <a:p>
            <a:r>
              <a:rPr lang="en-US" dirty="0">
                <a:solidFill>
                  <a:srgbClr val="FFFFFF"/>
                </a:solidFill>
              </a:rPr>
              <a:t>Precision avg	0.48</a:t>
            </a:r>
          </a:p>
          <a:p>
            <a:r>
              <a:rPr lang="en-US" dirty="0">
                <a:solidFill>
                  <a:srgbClr val="FFFFFF"/>
                </a:solidFill>
              </a:rPr>
              <a:t>Recall avg		0.43</a:t>
            </a:r>
          </a:p>
          <a:p>
            <a:r>
              <a:rPr lang="en-US" dirty="0">
                <a:solidFill>
                  <a:srgbClr val="FFFFFF"/>
                </a:solidFill>
              </a:rPr>
              <a:t>Better…</a:t>
            </a:r>
          </a:p>
        </p:txBody>
      </p:sp>
    </p:spTree>
    <p:extLst>
      <p:ext uri="{BB962C8B-B14F-4D97-AF65-F5344CB8AC3E}">
        <p14:creationId xmlns:p14="http://schemas.microsoft.com/office/powerpoint/2010/main" val="1086462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F6071B-48FA-4685-A9C9-A7B21E1C1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6044C-1580-4C45-8AA3-F2A07478B4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6BB1B-4CED-44C2-899E-D7308B5B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07" y="527954"/>
            <a:ext cx="8046117" cy="3278793"/>
          </a:xfrm>
          <a:prstGeom prst="rect">
            <a:avLst/>
          </a:prstGeom>
          <a:effectLst/>
        </p:spPr>
      </p:pic>
      <p:sp>
        <p:nvSpPr>
          <p:cNvPr id="25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1A8E3CE-561F-42BE-B6A2-FBE96F9A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9225C-2FD0-4175-8580-28D0855F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449621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49076D5E-68ED-4CD1-A04F-E7934EBFAA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21BE0A6B-EBF8-4301-B1AE-F6A1C4003E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9B01-6D4D-4DBB-9F7F-39DE6ABE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437647"/>
            <a:ext cx="5934750" cy="1735914"/>
          </a:xfrm>
          <a:prstGeom prst="rect">
            <a:avLst/>
          </a:prstGeom>
          <a:effectLst/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172BE3F8-96D6-4535-9AE4-694DC4F5B1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53319-CFB3-4D50-BF04-D1EBC40B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493B-069F-434C-A13E-8CFD277AB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Each filter extract one feature</a:t>
            </a:r>
          </a:p>
          <a:p>
            <a:r>
              <a:rPr lang="en-US">
                <a:solidFill>
                  <a:srgbClr val="FFFFFF"/>
                </a:solidFill>
              </a:rPr>
              <a:t>Early stage detect low level features</a:t>
            </a:r>
          </a:p>
          <a:p>
            <a:r>
              <a:rPr lang="en-US">
                <a:solidFill>
                  <a:srgbClr val="FFFFFF"/>
                </a:solidFill>
              </a:rPr>
              <a:t>Train on themselves</a:t>
            </a:r>
          </a:p>
        </p:txBody>
      </p:sp>
    </p:spTree>
    <p:extLst>
      <p:ext uri="{BB962C8B-B14F-4D97-AF65-F5344CB8AC3E}">
        <p14:creationId xmlns:p14="http://schemas.microsoft.com/office/powerpoint/2010/main" val="47209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CC8D252-8044-458D-A776-6A5833FEFD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884AA69-7728-499C-8FA7-A3FCA738E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79760FB8-CC91-426C-9EF3-A58786866B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E274F2C-FBD9-4A60-B6A0-FB7532F599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43DFE3-F007-48D9-A223-F7351802D4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9E7EBD1-9868-4F2F-B4FF-A89B93CFB6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77F70CF-51B7-4A07-A16B-70DFA49427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8594B0-DC7B-4BAF-B0F2-8557CBDE6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466146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D9AAD4-B929-4AE3-A27C-651AF2069E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76E6C-02DD-4FDA-9F96-21BD3F4E45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341" y="480060"/>
            <a:ext cx="4661460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sky, wall, indoor&#10;&#10;Description generated with very high confidence">
            <a:extLst>
              <a:ext uri="{FF2B5EF4-FFF2-40B4-BE49-F238E27FC236}">
                <a16:creationId xmlns:a16="http://schemas.microsoft.com/office/drawing/2014/main" id="{779E4902-E16C-41AB-BBC6-208766D80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369" y="2763181"/>
            <a:ext cx="4330526" cy="133163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DBADEF-FDF8-4B19-902D-BBA059706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66" y="2941933"/>
            <a:ext cx="4329482" cy="9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5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2C1C3-7BA4-426A-89C7-536DF2C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004280"/>
            <a:ext cx="6495847" cy="3459038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AutoShape 2" descr="blob:file:///3937bb4b-cc36-46ef-b57c-3c4b366d053a">
            <a:extLst>
              <a:ext uri="{FF2B5EF4-FFF2-40B4-BE49-F238E27FC236}">
                <a16:creationId xmlns:a16="http://schemas.microsoft.com/office/drawing/2014/main" id="{FD7B90AB-F358-4313-AEE6-FAF4C2539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103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49590-7CD6-4C08-904A-3A47EB30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C77A-78BA-45E0-BD69-2A863151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Based on paper: </a:t>
            </a:r>
            <a:r>
              <a:rPr lang="en-US" sz="1400">
                <a:solidFill>
                  <a:srgbClr val="FFFFFF"/>
                </a:solidFill>
                <a:hlinkClick r:id="rId3"/>
              </a:rPr>
              <a:t>https://arxiv.org/pdf/1511.07289.pdf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Use Exponential Linear Units instead of Rectified ELU (RELU)</a:t>
            </a:r>
          </a:p>
          <a:p>
            <a:r>
              <a:rPr lang="en-US" sz="1400">
                <a:solidFill>
                  <a:srgbClr val="FFFFFF"/>
                </a:solidFill>
              </a:rPr>
              <a:t>Add extra Layer</a:t>
            </a:r>
          </a:p>
          <a:p>
            <a:r>
              <a:rPr lang="en-US" sz="1400">
                <a:solidFill>
                  <a:srgbClr val="FFFFFF"/>
                </a:solidFill>
              </a:rPr>
              <a:t>Supposedly good for smaller datasets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0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E89ED5F7-8269-4F20-B77F-70D4AA7A97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B8AA61E-6013-4B15-A2C2-281F663FF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289" y="1123527"/>
            <a:ext cx="584736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640226C-3FF7-4B9F-A2E7-862D9D14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8451" y="2052999"/>
            <a:ext cx="6495847" cy="3361600"/>
          </a:xfrm>
          <a:prstGeom prst="rect">
            <a:avLst/>
          </a:prstGeom>
          <a:effectLst/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C7D85-59CA-4BF5-A5EF-89C2CD87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A7D02-601E-48D0-83F4-D0C37928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cap="all">
                <a:solidFill>
                  <a:srgbClr val="FFFFFF"/>
                </a:solidFill>
              </a:rPr>
              <a:t>From Kaggle competition</a:t>
            </a:r>
          </a:p>
          <a:p>
            <a:pPr marL="0" indent="0">
              <a:buNone/>
            </a:pPr>
            <a:r>
              <a:rPr lang="en-US" sz="1400" cap="all">
                <a:solidFill>
                  <a:srgbClr val="FFFFFF"/>
                </a:solidFill>
              </a:rPr>
              <a:t>9000+ images</a:t>
            </a:r>
          </a:p>
          <a:p>
            <a:pPr marL="0" indent="0">
              <a:buNone/>
            </a:pPr>
            <a:r>
              <a:rPr lang="en-US" sz="1400" cap="all">
                <a:solidFill>
                  <a:srgbClr val="FFFFFF"/>
                </a:solidFill>
              </a:rPr>
              <a:t>1900+ Groups</a:t>
            </a:r>
          </a:p>
        </p:txBody>
      </p:sp>
    </p:spTree>
    <p:extLst>
      <p:ext uri="{BB962C8B-B14F-4D97-AF65-F5344CB8AC3E}">
        <p14:creationId xmlns:p14="http://schemas.microsoft.com/office/powerpoint/2010/main" val="44398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9922B851-6B16-415F-9600-DB0E665C54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AA2B0B0-E6D1-4F97-A03B-5B9DC568AA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B62DA-153F-4C3B-85A1-27EC1287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910" y="967430"/>
            <a:ext cx="1527548" cy="4773591"/>
          </a:xfrm>
          <a:prstGeom prst="rect">
            <a:avLst/>
          </a:prstGeom>
          <a:effectLst/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95E21D77-54D4-42F2-9F79-B4B22CCA1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54264-3B88-4DC8-878C-16392BB6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C7B6-E61E-4A3C-8923-44C9D8C4E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 hours to run on a  Nvidia 1050ti</a:t>
            </a:r>
          </a:p>
          <a:p>
            <a:r>
              <a:rPr lang="en-US" dirty="0">
                <a:solidFill>
                  <a:srgbClr val="FFFFFF"/>
                </a:solidFill>
              </a:rPr>
              <a:t>F1-Score avg	0.89</a:t>
            </a:r>
          </a:p>
          <a:p>
            <a:r>
              <a:rPr lang="en-US" dirty="0">
                <a:solidFill>
                  <a:srgbClr val="FFFFFF"/>
                </a:solidFill>
              </a:rPr>
              <a:t>Precision avg	0.89</a:t>
            </a:r>
          </a:p>
          <a:p>
            <a:r>
              <a:rPr lang="en-US" dirty="0">
                <a:solidFill>
                  <a:srgbClr val="FFFFFF"/>
                </a:solidFill>
              </a:rPr>
              <a:t>Recall avg		0.89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51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462A-F768-4632-874D-C8CC0CF7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39567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E4C61-A64D-4BF6-8C12-2E3E4182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Provide best results for image classification on this scale</a:t>
            </a:r>
          </a:p>
          <a:p>
            <a:r>
              <a:rPr lang="en-US" dirty="0"/>
              <a:t>SVM and KNN apply a SoftMax and are essentially just one layer of CNN</a:t>
            </a:r>
          </a:p>
          <a:p>
            <a:r>
              <a:rPr lang="en-US" dirty="0"/>
              <a:t>CNN takes a very long time even with GPU</a:t>
            </a:r>
          </a:p>
          <a:p>
            <a:r>
              <a:rPr lang="en-US" dirty="0"/>
              <a:t>CNN doesn’t reveal features extracted, however more are extracted</a:t>
            </a:r>
          </a:p>
          <a:p>
            <a:r>
              <a:rPr lang="en-US" dirty="0"/>
              <a:t>BE CONSISTENT WITH LIBRARIES</a:t>
            </a:r>
          </a:p>
          <a:p>
            <a:r>
              <a:rPr lang="en-US" dirty="0"/>
              <a:t>If doing images, don’t do what we did. Just do CNN and maybe apply SVM at the end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70434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2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Freeform: Shape 86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75EBC-1DB9-42F4-8627-DBA53176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687608"/>
            <a:ext cx="6495847" cy="4092383"/>
          </a:xfrm>
          <a:prstGeom prst="rect">
            <a:avLst/>
          </a:prstGeom>
          <a:effectLst/>
        </p:spPr>
      </p:pic>
      <p:sp>
        <p:nvSpPr>
          <p:cNvPr id="94" name="Rectangle 88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CF0A5-5B45-4C55-8C57-D54DC16F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14" y="1132444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EC237-1DB6-4F09-8D20-F164ECC5E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14" y="2807097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The dataset includes a catch-all category called “new whale” which includes the vast majority of the images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Technically speaking, you could just classify all images as new whale and be correct  roughly 8% of the time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 lot of classes contained only 1 image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F857CC-DF73-4B89-8345-89077EBCC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2664" y="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8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FD059-433B-4BFC-9DCD-610A3D56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492732"/>
            <a:ext cx="6495847" cy="448213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23D2D-8A5C-4013-B003-0C5BD930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C53B-B263-43A7-BAEF-4DC6EE4CC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Images varied greatly in size from 1050x1574 to 64x30</a:t>
            </a:r>
          </a:p>
          <a:p>
            <a:r>
              <a:rPr lang="en-US" sz="1400" dirty="0">
                <a:solidFill>
                  <a:srgbClr val="FFFFFF"/>
                </a:solidFill>
              </a:rPr>
              <a:t>Needed to somehow standardize size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4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9DFC5-03E1-4B9D-BE80-09B1A040A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990304"/>
            <a:ext cx="5449889" cy="2877388"/>
          </a:xfrm>
          <a:prstGeom prst="rect">
            <a:avLst/>
          </a:prstGeom>
          <a:effectLst/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B16EC-E805-43C8-B1EF-339287FE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Even 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AD79-16C1-4C7C-A321-7B5C9311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Quite a few of the images were duplicated and placed either: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 under the same label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Placed under several labels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placed under “new whale” in addition to other labels</a:t>
            </a:r>
          </a:p>
          <a:p>
            <a:r>
              <a:rPr lang="en-US" dirty="0">
                <a:solidFill>
                  <a:srgbClr val="EBEBEB"/>
                </a:solidFill>
              </a:rPr>
              <a:t>Found by translating images into hashes and grouping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05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6A4EF-0B3D-4A4E-A8B4-63D7FE04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Solutions for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DABD-2A39-4CAC-BB8B-242BF4E4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Removed the new whale category entirely</a:t>
            </a:r>
          </a:p>
          <a:p>
            <a:r>
              <a:rPr lang="en-US" dirty="0"/>
              <a:t>Removed category's with  &lt; 10 images</a:t>
            </a:r>
          </a:p>
          <a:p>
            <a:r>
              <a:rPr lang="en-US" dirty="0"/>
              <a:t>Removed duplicates from remainder</a:t>
            </a:r>
          </a:p>
          <a:p>
            <a:r>
              <a:rPr lang="en-US" dirty="0"/>
              <a:t>Result was 48 classes which we padded with augmented data (over 2,000 images)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0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227E6-6B3B-4C16-9470-F8602835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2050876"/>
            <a:ext cx="3980139" cy="2756245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D4E01-4798-46D9-A711-9CF2EDA4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Classification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0FE34-7465-4113-9E09-ADD543CBF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White Box Classification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SVM, KNN, Decision Tree, etc.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Needs feature extraction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Needs more data processing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More easy to be implemented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Black Box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Deep Neural Network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No manual data extraction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Multiple feature methods applied automatically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Extremely resource intensive</a:t>
            </a:r>
          </a:p>
        </p:txBody>
      </p:sp>
    </p:spTree>
    <p:extLst>
      <p:ext uri="{BB962C8B-B14F-4D97-AF65-F5344CB8AC3E}">
        <p14:creationId xmlns:p14="http://schemas.microsoft.com/office/powerpoint/2010/main" val="1657181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3CAB6-88B5-47E2-8EDA-ECBF659E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874363"/>
            <a:ext cx="6495847" cy="371887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BD7AD-3B95-4616-9A36-2DF3A21D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1843-3E20-402F-96BE-5F8DB23C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Set to high contrast and then applied greyscale</a:t>
            </a:r>
          </a:p>
          <a:p>
            <a:r>
              <a:rPr lang="en-US" sz="1400">
                <a:solidFill>
                  <a:srgbClr val="FFFFFF"/>
                </a:solidFill>
              </a:rPr>
              <a:t>Applied random rotations and shifts to create additional data</a:t>
            </a:r>
          </a:p>
          <a:p>
            <a:r>
              <a:rPr lang="en-US" sz="1400">
                <a:solidFill>
                  <a:srgbClr val="FFFFFF"/>
                </a:solidFill>
              </a:rPr>
              <a:t>Found a mean size then resized to 100 x 100 while maintaining aspect ratio</a:t>
            </a:r>
          </a:p>
          <a:p>
            <a:r>
              <a:rPr lang="en-US" sz="1400">
                <a:solidFill>
                  <a:srgbClr val="FFFFFF"/>
                </a:solidFill>
              </a:rPr>
              <a:t>Filled remaining area with random noise based on nearest cells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CC6051-41E7-4BC7-9F8B-F4ACD0FF1721}"/>
              </a:ext>
            </a:extLst>
          </p:cNvPr>
          <p:cNvCxnSpPr>
            <a:cxnSpLocks/>
          </p:cNvCxnSpPr>
          <p:nvPr/>
        </p:nvCxnSpPr>
        <p:spPr>
          <a:xfrm flipH="1" flipV="1">
            <a:off x="5600700" y="1722120"/>
            <a:ext cx="6457951" cy="67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89F67-F0BF-4541-974E-7999CEC36B59}"/>
              </a:ext>
            </a:extLst>
          </p:cNvPr>
          <p:cNvCxnSpPr>
            <a:cxnSpLocks/>
          </p:cNvCxnSpPr>
          <p:nvPr/>
        </p:nvCxnSpPr>
        <p:spPr>
          <a:xfrm>
            <a:off x="4700588" y="5014913"/>
            <a:ext cx="5929312" cy="95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5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3079CCAF-4858-498F-BA32-CCC27EBB6B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7">
            <a:extLst>
              <a:ext uri="{FF2B5EF4-FFF2-40B4-BE49-F238E27FC236}">
                <a16:creationId xmlns:a16="http://schemas.microsoft.com/office/drawing/2014/main" id="{2FF8A507-56A2-4FE4-8B7E-C1BC9DD8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5">
            <a:extLst>
              <a:ext uri="{FF2B5EF4-FFF2-40B4-BE49-F238E27FC236}">
                <a16:creationId xmlns:a16="http://schemas.microsoft.com/office/drawing/2014/main" id="{19DED803-24C4-487E-80D5-6D1C53C8A8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CC54B50-93BD-4243-9020-11486472E2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408D3-7B4C-49F6-98CA-1E55C841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en-US" dirty="0"/>
              <a:t>L2-Histogram of Gradients (HOG)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32ABB-E9E1-47E4-B4F6-CB3A4FA5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HOG convolves the images with two filters that are sensitive to horizontal and vertical brightness gradients--allowing us to capture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Edge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Contour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Texture information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HOG also subdivides the images into cells of a predetermined size, and computes histograms of the gradient orientations within each cell.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 is normalized in each cell and the result is a one dimensional feature vector made from the information in each cell of an image.</a:t>
            </a:r>
          </a:p>
          <a:p>
            <a:pPr>
              <a:lnSpc>
                <a:spcPct val="90000"/>
              </a:lnSpc>
            </a:pPr>
            <a:r>
              <a:rPr lang="en-US" sz="1500" dirty="0" err="1"/>
              <a:t>Numpy</a:t>
            </a:r>
            <a:r>
              <a:rPr lang="en-US" sz="1500" dirty="0"/>
              <a:t> array of (2256, 8100)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589D4-7BF7-490A-9966-90F4448A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42" y="1119695"/>
            <a:ext cx="3980139" cy="2298209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AADF-5E3D-475F-A48F-B8AB8277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39" y="3950190"/>
            <a:ext cx="4014340" cy="2298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9183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298</TotalTime>
  <Words>614</Words>
  <Application>Microsoft Office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</vt:lpstr>
      <vt:lpstr>Identifying a Whale by it’s Tail</vt:lpstr>
      <vt:lpstr>About the Dataset</vt:lpstr>
      <vt:lpstr>Problems</vt:lpstr>
      <vt:lpstr>More Problems</vt:lpstr>
      <vt:lpstr>Even More Problems</vt:lpstr>
      <vt:lpstr>Solutions for Data Preparation</vt:lpstr>
      <vt:lpstr>Classification Methods</vt:lpstr>
      <vt:lpstr>Data Augmentation</vt:lpstr>
      <vt:lpstr>L2-Histogram of Gradients (HOG)</vt:lpstr>
      <vt:lpstr>White Box Classifiers</vt:lpstr>
      <vt:lpstr>Parameter Tuning of SVM</vt:lpstr>
      <vt:lpstr>Result of SVM</vt:lpstr>
      <vt:lpstr>Parameter Tuning of KNN</vt:lpstr>
      <vt:lpstr>KNN Tuning Results</vt:lpstr>
      <vt:lpstr>Convolutional Neural Network</vt:lpstr>
      <vt:lpstr>CNN</vt:lpstr>
      <vt:lpstr>PowerPoint Presentation</vt:lpstr>
      <vt:lpstr>Modifications</vt:lpstr>
      <vt:lpstr>PowerPoint Presentation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 Whale by it’s Tail</dc:title>
  <dc:creator>Peklar, Andrew John</dc:creator>
  <cp:lastModifiedBy>Andrew Peklar</cp:lastModifiedBy>
  <cp:revision>31</cp:revision>
  <dcterms:created xsi:type="dcterms:W3CDTF">2018-05-06T20:52:14Z</dcterms:created>
  <dcterms:modified xsi:type="dcterms:W3CDTF">2018-06-11T16:42:11Z</dcterms:modified>
</cp:coreProperties>
</file>